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5" r:id="rId8"/>
    <p:sldId id="264" r:id="rId9"/>
    <p:sldId id="266" r:id="rId10"/>
    <p:sldId id="267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F9EA50-5D99-416F-806D-8A7C05E9022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B065A60-B842-462A-AA5A-7D4AF71EF833}">
      <dgm:prSet/>
      <dgm:spPr/>
      <dgm:t>
        <a:bodyPr/>
        <a:lstStyle/>
        <a:p>
          <a:r>
            <a:rPr lang="en-US" dirty="0"/>
            <a:t>1) </a:t>
          </a:r>
          <a:r>
            <a:rPr lang="en-US" b="0" i="0" dirty="0"/>
            <a:t>Data Exploration</a:t>
          </a:r>
          <a:endParaRPr lang="en-US" dirty="0"/>
        </a:p>
      </dgm:t>
    </dgm:pt>
    <dgm:pt modelId="{625A7657-01EE-4036-860D-DD2A5CDD97F7}" type="parTrans" cxnId="{959963EC-7761-40BE-A3E4-59596D6F9E7F}">
      <dgm:prSet/>
      <dgm:spPr/>
      <dgm:t>
        <a:bodyPr/>
        <a:lstStyle/>
        <a:p>
          <a:endParaRPr lang="en-US"/>
        </a:p>
      </dgm:t>
    </dgm:pt>
    <dgm:pt modelId="{1BFBA133-15E1-4E3A-9D38-33CD29251470}" type="sibTrans" cxnId="{959963EC-7761-40BE-A3E4-59596D6F9E7F}">
      <dgm:prSet/>
      <dgm:spPr/>
      <dgm:t>
        <a:bodyPr/>
        <a:lstStyle/>
        <a:p>
          <a:endParaRPr lang="en-US"/>
        </a:p>
      </dgm:t>
    </dgm:pt>
    <dgm:pt modelId="{16CB3270-F330-4AD4-8A74-35289A6A8906}">
      <dgm:prSet/>
      <dgm:spPr/>
      <dgm:t>
        <a:bodyPr/>
        <a:lstStyle/>
        <a:p>
          <a:r>
            <a:rPr lang="en-US" b="0" i="0" dirty="0"/>
            <a:t>2) Analysis</a:t>
          </a:r>
          <a:endParaRPr lang="en-US" dirty="0"/>
        </a:p>
      </dgm:t>
    </dgm:pt>
    <dgm:pt modelId="{3CEF3C24-624A-4AA1-B874-359FBC8A241A}" type="parTrans" cxnId="{600768C8-2950-48A1-B3F6-F4875A85DB99}">
      <dgm:prSet/>
      <dgm:spPr/>
      <dgm:t>
        <a:bodyPr/>
        <a:lstStyle/>
        <a:p>
          <a:endParaRPr lang="en-US"/>
        </a:p>
      </dgm:t>
    </dgm:pt>
    <dgm:pt modelId="{FB75889D-817E-44AD-A6F1-BDD64C6A02F7}" type="sibTrans" cxnId="{600768C8-2950-48A1-B3F6-F4875A85DB99}">
      <dgm:prSet/>
      <dgm:spPr/>
      <dgm:t>
        <a:bodyPr/>
        <a:lstStyle/>
        <a:p>
          <a:endParaRPr lang="en-US"/>
        </a:p>
      </dgm:t>
    </dgm:pt>
    <dgm:pt modelId="{EE3DEE12-DADA-4832-B0B5-ED11AD2148A3}">
      <dgm:prSet/>
      <dgm:spPr/>
      <dgm:t>
        <a:bodyPr/>
        <a:lstStyle/>
        <a:p>
          <a:r>
            <a:rPr lang="en-US" b="0" i="0"/>
            <a:t>3) Data Visualization</a:t>
          </a:r>
          <a:endParaRPr lang="en-US"/>
        </a:p>
      </dgm:t>
    </dgm:pt>
    <dgm:pt modelId="{18540923-9376-4EC6-8FB2-52370EB5EEDF}" type="parTrans" cxnId="{F4F6AC1D-7C99-426A-AC28-DAC4C4D28160}">
      <dgm:prSet/>
      <dgm:spPr/>
      <dgm:t>
        <a:bodyPr/>
        <a:lstStyle/>
        <a:p>
          <a:endParaRPr lang="en-US"/>
        </a:p>
      </dgm:t>
    </dgm:pt>
    <dgm:pt modelId="{2707157B-7F79-467A-8C3F-1FD886AD8081}" type="sibTrans" cxnId="{F4F6AC1D-7C99-426A-AC28-DAC4C4D28160}">
      <dgm:prSet/>
      <dgm:spPr/>
      <dgm:t>
        <a:bodyPr/>
        <a:lstStyle/>
        <a:p>
          <a:endParaRPr lang="en-US"/>
        </a:p>
      </dgm:t>
    </dgm:pt>
    <dgm:pt modelId="{6AC67499-768C-4A07-8095-9782DBD8CB82}">
      <dgm:prSet/>
      <dgm:spPr/>
      <dgm:t>
        <a:bodyPr/>
        <a:lstStyle/>
        <a:p>
          <a:r>
            <a:rPr lang="en-US"/>
            <a:t>4) </a:t>
          </a:r>
          <a:r>
            <a:rPr lang="en-US" b="0" i="0"/>
            <a:t>Conclusion</a:t>
          </a:r>
          <a:endParaRPr lang="en-US"/>
        </a:p>
      </dgm:t>
    </dgm:pt>
    <dgm:pt modelId="{CC69BC2B-A137-444D-B5EE-247564A2ADED}" type="parTrans" cxnId="{84992B90-068E-49CB-95A4-6F404DA2A798}">
      <dgm:prSet/>
      <dgm:spPr/>
      <dgm:t>
        <a:bodyPr/>
        <a:lstStyle/>
        <a:p>
          <a:endParaRPr lang="en-US"/>
        </a:p>
      </dgm:t>
    </dgm:pt>
    <dgm:pt modelId="{AFFA7B78-090F-4947-A6B7-26953C32DBE3}" type="sibTrans" cxnId="{84992B90-068E-49CB-95A4-6F404DA2A798}">
      <dgm:prSet/>
      <dgm:spPr/>
      <dgm:t>
        <a:bodyPr/>
        <a:lstStyle/>
        <a:p>
          <a:endParaRPr lang="en-US"/>
        </a:p>
      </dgm:t>
    </dgm:pt>
    <dgm:pt modelId="{22CDA874-42FB-4164-AD3D-3560EBC8E141}" type="pres">
      <dgm:prSet presAssocID="{F1F9EA50-5D99-416F-806D-8A7C05E9022E}" presName="outerComposite" presStyleCnt="0">
        <dgm:presLayoutVars>
          <dgm:chMax val="5"/>
          <dgm:dir/>
          <dgm:resizeHandles val="exact"/>
        </dgm:presLayoutVars>
      </dgm:prSet>
      <dgm:spPr/>
    </dgm:pt>
    <dgm:pt modelId="{0FF55FCC-0277-4E47-AD78-343EE6FFF50A}" type="pres">
      <dgm:prSet presAssocID="{F1F9EA50-5D99-416F-806D-8A7C05E9022E}" presName="dummyMaxCanvas" presStyleCnt="0">
        <dgm:presLayoutVars/>
      </dgm:prSet>
      <dgm:spPr/>
    </dgm:pt>
    <dgm:pt modelId="{4B8B8A1D-ED3C-48A6-8275-B2D4827C8C66}" type="pres">
      <dgm:prSet presAssocID="{F1F9EA50-5D99-416F-806D-8A7C05E9022E}" presName="FourNodes_1" presStyleLbl="node1" presStyleIdx="0" presStyleCnt="4">
        <dgm:presLayoutVars>
          <dgm:bulletEnabled val="1"/>
        </dgm:presLayoutVars>
      </dgm:prSet>
      <dgm:spPr/>
    </dgm:pt>
    <dgm:pt modelId="{DDBBCA23-E9D9-4D87-87C9-458395752C30}" type="pres">
      <dgm:prSet presAssocID="{F1F9EA50-5D99-416F-806D-8A7C05E9022E}" presName="FourNodes_2" presStyleLbl="node1" presStyleIdx="1" presStyleCnt="4">
        <dgm:presLayoutVars>
          <dgm:bulletEnabled val="1"/>
        </dgm:presLayoutVars>
      </dgm:prSet>
      <dgm:spPr/>
    </dgm:pt>
    <dgm:pt modelId="{9CE40410-7F46-4AE7-BBF5-28E33F88B71C}" type="pres">
      <dgm:prSet presAssocID="{F1F9EA50-5D99-416F-806D-8A7C05E9022E}" presName="FourNodes_3" presStyleLbl="node1" presStyleIdx="2" presStyleCnt="4">
        <dgm:presLayoutVars>
          <dgm:bulletEnabled val="1"/>
        </dgm:presLayoutVars>
      </dgm:prSet>
      <dgm:spPr/>
    </dgm:pt>
    <dgm:pt modelId="{535FD46F-CF05-4230-8F23-A717AA42400C}" type="pres">
      <dgm:prSet presAssocID="{F1F9EA50-5D99-416F-806D-8A7C05E9022E}" presName="FourNodes_4" presStyleLbl="node1" presStyleIdx="3" presStyleCnt="4">
        <dgm:presLayoutVars>
          <dgm:bulletEnabled val="1"/>
        </dgm:presLayoutVars>
      </dgm:prSet>
      <dgm:spPr/>
    </dgm:pt>
    <dgm:pt modelId="{495F1DA9-2B87-4703-AE42-2F5706E89C58}" type="pres">
      <dgm:prSet presAssocID="{F1F9EA50-5D99-416F-806D-8A7C05E9022E}" presName="FourConn_1-2" presStyleLbl="fgAccFollowNode1" presStyleIdx="0" presStyleCnt="3">
        <dgm:presLayoutVars>
          <dgm:bulletEnabled val="1"/>
        </dgm:presLayoutVars>
      </dgm:prSet>
      <dgm:spPr/>
    </dgm:pt>
    <dgm:pt modelId="{E8FD5482-F0A3-4982-87F4-B1D357BA14C3}" type="pres">
      <dgm:prSet presAssocID="{F1F9EA50-5D99-416F-806D-8A7C05E9022E}" presName="FourConn_2-3" presStyleLbl="fgAccFollowNode1" presStyleIdx="1" presStyleCnt="3">
        <dgm:presLayoutVars>
          <dgm:bulletEnabled val="1"/>
        </dgm:presLayoutVars>
      </dgm:prSet>
      <dgm:spPr/>
    </dgm:pt>
    <dgm:pt modelId="{22942ABC-B2B0-4066-87C1-941E16C62B1C}" type="pres">
      <dgm:prSet presAssocID="{F1F9EA50-5D99-416F-806D-8A7C05E9022E}" presName="FourConn_3-4" presStyleLbl="fgAccFollowNode1" presStyleIdx="2" presStyleCnt="3">
        <dgm:presLayoutVars>
          <dgm:bulletEnabled val="1"/>
        </dgm:presLayoutVars>
      </dgm:prSet>
      <dgm:spPr/>
    </dgm:pt>
    <dgm:pt modelId="{55DD9A41-0A68-4ACE-8F01-7D374108F5BB}" type="pres">
      <dgm:prSet presAssocID="{F1F9EA50-5D99-416F-806D-8A7C05E9022E}" presName="FourNodes_1_text" presStyleLbl="node1" presStyleIdx="3" presStyleCnt="4">
        <dgm:presLayoutVars>
          <dgm:bulletEnabled val="1"/>
        </dgm:presLayoutVars>
      </dgm:prSet>
      <dgm:spPr/>
    </dgm:pt>
    <dgm:pt modelId="{CB2B3B53-732D-4CC6-B585-877405943E5B}" type="pres">
      <dgm:prSet presAssocID="{F1F9EA50-5D99-416F-806D-8A7C05E9022E}" presName="FourNodes_2_text" presStyleLbl="node1" presStyleIdx="3" presStyleCnt="4">
        <dgm:presLayoutVars>
          <dgm:bulletEnabled val="1"/>
        </dgm:presLayoutVars>
      </dgm:prSet>
      <dgm:spPr/>
    </dgm:pt>
    <dgm:pt modelId="{E8CBC7B3-DCF5-47BE-ABFE-2FA05C1D0451}" type="pres">
      <dgm:prSet presAssocID="{F1F9EA50-5D99-416F-806D-8A7C05E9022E}" presName="FourNodes_3_text" presStyleLbl="node1" presStyleIdx="3" presStyleCnt="4">
        <dgm:presLayoutVars>
          <dgm:bulletEnabled val="1"/>
        </dgm:presLayoutVars>
      </dgm:prSet>
      <dgm:spPr/>
    </dgm:pt>
    <dgm:pt modelId="{EE882478-A3EC-4DCA-A19E-C6BCC90A158F}" type="pres">
      <dgm:prSet presAssocID="{F1F9EA50-5D99-416F-806D-8A7C05E9022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EE94703-0E03-4309-928E-4DF49A07D119}" type="presOf" srcId="{16CB3270-F330-4AD4-8A74-35289A6A8906}" destId="{DDBBCA23-E9D9-4D87-87C9-458395752C30}" srcOrd="0" destOrd="0" presId="urn:microsoft.com/office/officeart/2005/8/layout/vProcess5"/>
    <dgm:cxn modelId="{22B9F30E-D9A8-4802-8657-36F3DD699A00}" type="presOf" srcId="{2707157B-7F79-467A-8C3F-1FD886AD8081}" destId="{22942ABC-B2B0-4066-87C1-941E16C62B1C}" srcOrd="0" destOrd="0" presId="urn:microsoft.com/office/officeart/2005/8/layout/vProcess5"/>
    <dgm:cxn modelId="{F4F6AC1D-7C99-426A-AC28-DAC4C4D28160}" srcId="{F1F9EA50-5D99-416F-806D-8A7C05E9022E}" destId="{EE3DEE12-DADA-4832-B0B5-ED11AD2148A3}" srcOrd="2" destOrd="0" parTransId="{18540923-9376-4EC6-8FB2-52370EB5EEDF}" sibTransId="{2707157B-7F79-467A-8C3F-1FD886AD8081}"/>
    <dgm:cxn modelId="{14F86D35-BF14-4C75-8B5E-DB8AD75CD381}" type="presOf" srcId="{EE3DEE12-DADA-4832-B0B5-ED11AD2148A3}" destId="{9CE40410-7F46-4AE7-BBF5-28E33F88B71C}" srcOrd="0" destOrd="0" presId="urn:microsoft.com/office/officeart/2005/8/layout/vProcess5"/>
    <dgm:cxn modelId="{C9355440-79A5-4849-819A-88C8E73F507F}" type="presOf" srcId="{6AC67499-768C-4A07-8095-9782DBD8CB82}" destId="{EE882478-A3EC-4DCA-A19E-C6BCC90A158F}" srcOrd="1" destOrd="0" presId="urn:microsoft.com/office/officeart/2005/8/layout/vProcess5"/>
    <dgm:cxn modelId="{8693A85F-63E5-4F0A-839A-AE94426F03A7}" type="presOf" srcId="{0B065A60-B842-462A-AA5A-7D4AF71EF833}" destId="{4B8B8A1D-ED3C-48A6-8275-B2D4827C8C66}" srcOrd="0" destOrd="0" presId="urn:microsoft.com/office/officeart/2005/8/layout/vProcess5"/>
    <dgm:cxn modelId="{F0D70D47-D693-4AD6-949E-F11134CC6B51}" type="presOf" srcId="{6AC67499-768C-4A07-8095-9782DBD8CB82}" destId="{535FD46F-CF05-4230-8F23-A717AA42400C}" srcOrd="0" destOrd="0" presId="urn:microsoft.com/office/officeart/2005/8/layout/vProcess5"/>
    <dgm:cxn modelId="{84992B90-068E-49CB-95A4-6F404DA2A798}" srcId="{F1F9EA50-5D99-416F-806D-8A7C05E9022E}" destId="{6AC67499-768C-4A07-8095-9782DBD8CB82}" srcOrd="3" destOrd="0" parTransId="{CC69BC2B-A137-444D-B5EE-247564A2ADED}" sibTransId="{AFFA7B78-090F-4947-A6B7-26953C32DBE3}"/>
    <dgm:cxn modelId="{43680795-7910-480F-B7B9-33DC8D5423E5}" type="presOf" srcId="{F1F9EA50-5D99-416F-806D-8A7C05E9022E}" destId="{22CDA874-42FB-4164-AD3D-3560EBC8E141}" srcOrd="0" destOrd="0" presId="urn:microsoft.com/office/officeart/2005/8/layout/vProcess5"/>
    <dgm:cxn modelId="{9EDB41AD-CE85-45AE-A917-15FCE92EF67E}" type="presOf" srcId="{EE3DEE12-DADA-4832-B0B5-ED11AD2148A3}" destId="{E8CBC7B3-DCF5-47BE-ABFE-2FA05C1D0451}" srcOrd="1" destOrd="0" presId="urn:microsoft.com/office/officeart/2005/8/layout/vProcess5"/>
    <dgm:cxn modelId="{6AE370B2-595A-45E6-9822-82F79BF44770}" type="presOf" srcId="{FB75889D-817E-44AD-A6F1-BDD64C6A02F7}" destId="{E8FD5482-F0A3-4982-87F4-B1D357BA14C3}" srcOrd="0" destOrd="0" presId="urn:microsoft.com/office/officeart/2005/8/layout/vProcess5"/>
    <dgm:cxn modelId="{4A3856BA-A183-4DF9-9F46-D5997390C7ED}" type="presOf" srcId="{1BFBA133-15E1-4E3A-9D38-33CD29251470}" destId="{495F1DA9-2B87-4703-AE42-2F5706E89C58}" srcOrd="0" destOrd="0" presId="urn:microsoft.com/office/officeart/2005/8/layout/vProcess5"/>
    <dgm:cxn modelId="{3D9F7DBC-C3A6-440C-AF8C-3E120BA9F86B}" type="presOf" srcId="{0B065A60-B842-462A-AA5A-7D4AF71EF833}" destId="{55DD9A41-0A68-4ACE-8F01-7D374108F5BB}" srcOrd="1" destOrd="0" presId="urn:microsoft.com/office/officeart/2005/8/layout/vProcess5"/>
    <dgm:cxn modelId="{600768C8-2950-48A1-B3F6-F4875A85DB99}" srcId="{F1F9EA50-5D99-416F-806D-8A7C05E9022E}" destId="{16CB3270-F330-4AD4-8A74-35289A6A8906}" srcOrd="1" destOrd="0" parTransId="{3CEF3C24-624A-4AA1-B874-359FBC8A241A}" sibTransId="{FB75889D-817E-44AD-A6F1-BDD64C6A02F7}"/>
    <dgm:cxn modelId="{4A7324E9-E282-4D1B-A050-6D74E7196B97}" type="presOf" srcId="{16CB3270-F330-4AD4-8A74-35289A6A8906}" destId="{CB2B3B53-732D-4CC6-B585-877405943E5B}" srcOrd="1" destOrd="0" presId="urn:microsoft.com/office/officeart/2005/8/layout/vProcess5"/>
    <dgm:cxn modelId="{959963EC-7761-40BE-A3E4-59596D6F9E7F}" srcId="{F1F9EA50-5D99-416F-806D-8A7C05E9022E}" destId="{0B065A60-B842-462A-AA5A-7D4AF71EF833}" srcOrd="0" destOrd="0" parTransId="{625A7657-01EE-4036-860D-DD2A5CDD97F7}" sibTransId="{1BFBA133-15E1-4E3A-9D38-33CD29251470}"/>
    <dgm:cxn modelId="{47D386A0-251B-40C9-A79C-9BB5D24C0C84}" type="presParOf" srcId="{22CDA874-42FB-4164-AD3D-3560EBC8E141}" destId="{0FF55FCC-0277-4E47-AD78-343EE6FFF50A}" srcOrd="0" destOrd="0" presId="urn:microsoft.com/office/officeart/2005/8/layout/vProcess5"/>
    <dgm:cxn modelId="{E1CBE8C5-8B20-4D26-93E1-7AE52182A345}" type="presParOf" srcId="{22CDA874-42FB-4164-AD3D-3560EBC8E141}" destId="{4B8B8A1D-ED3C-48A6-8275-B2D4827C8C66}" srcOrd="1" destOrd="0" presId="urn:microsoft.com/office/officeart/2005/8/layout/vProcess5"/>
    <dgm:cxn modelId="{1D609929-FE8B-4EE3-916E-0ABA7851E987}" type="presParOf" srcId="{22CDA874-42FB-4164-AD3D-3560EBC8E141}" destId="{DDBBCA23-E9D9-4D87-87C9-458395752C30}" srcOrd="2" destOrd="0" presId="urn:microsoft.com/office/officeart/2005/8/layout/vProcess5"/>
    <dgm:cxn modelId="{1B9B7634-A4E6-4096-B870-41670F892B6C}" type="presParOf" srcId="{22CDA874-42FB-4164-AD3D-3560EBC8E141}" destId="{9CE40410-7F46-4AE7-BBF5-28E33F88B71C}" srcOrd="3" destOrd="0" presId="urn:microsoft.com/office/officeart/2005/8/layout/vProcess5"/>
    <dgm:cxn modelId="{B63DE5D2-1DD0-49B2-B191-099A6E0556DE}" type="presParOf" srcId="{22CDA874-42FB-4164-AD3D-3560EBC8E141}" destId="{535FD46F-CF05-4230-8F23-A717AA42400C}" srcOrd="4" destOrd="0" presId="urn:microsoft.com/office/officeart/2005/8/layout/vProcess5"/>
    <dgm:cxn modelId="{BCFA60D6-9A4A-4B44-9CB6-3B553613D86F}" type="presParOf" srcId="{22CDA874-42FB-4164-AD3D-3560EBC8E141}" destId="{495F1DA9-2B87-4703-AE42-2F5706E89C58}" srcOrd="5" destOrd="0" presId="urn:microsoft.com/office/officeart/2005/8/layout/vProcess5"/>
    <dgm:cxn modelId="{EEC41667-05D3-4947-8C50-0350242205F8}" type="presParOf" srcId="{22CDA874-42FB-4164-AD3D-3560EBC8E141}" destId="{E8FD5482-F0A3-4982-87F4-B1D357BA14C3}" srcOrd="6" destOrd="0" presId="urn:microsoft.com/office/officeart/2005/8/layout/vProcess5"/>
    <dgm:cxn modelId="{935ED7C9-72F6-4853-A724-8AD13439D451}" type="presParOf" srcId="{22CDA874-42FB-4164-AD3D-3560EBC8E141}" destId="{22942ABC-B2B0-4066-87C1-941E16C62B1C}" srcOrd="7" destOrd="0" presId="urn:microsoft.com/office/officeart/2005/8/layout/vProcess5"/>
    <dgm:cxn modelId="{36A47759-CA54-49F3-B01B-A629408C4810}" type="presParOf" srcId="{22CDA874-42FB-4164-AD3D-3560EBC8E141}" destId="{55DD9A41-0A68-4ACE-8F01-7D374108F5BB}" srcOrd="8" destOrd="0" presId="urn:microsoft.com/office/officeart/2005/8/layout/vProcess5"/>
    <dgm:cxn modelId="{A3B8AD0E-756F-41F8-BD0C-CF056EAD46B1}" type="presParOf" srcId="{22CDA874-42FB-4164-AD3D-3560EBC8E141}" destId="{CB2B3B53-732D-4CC6-B585-877405943E5B}" srcOrd="9" destOrd="0" presId="urn:microsoft.com/office/officeart/2005/8/layout/vProcess5"/>
    <dgm:cxn modelId="{F24C0977-A9B1-43A1-88BC-945EEFF17802}" type="presParOf" srcId="{22CDA874-42FB-4164-AD3D-3560EBC8E141}" destId="{E8CBC7B3-DCF5-47BE-ABFE-2FA05C1D0451}" srcOrd="10" destOrd="0" presId="urn:microsoft.com/office/officeart/2005/8/layout/vProcess5"/>
    <dgm:cxn modelId="{FDCABA7D-68A0-4690-A6E9-BD26F1B6262D}" type="presParOf" srcId="{22CDA874-42FB-4164-AD3D-3560EBC8E141}" destId="{EE882478-A3EC-4DCA-A19E-C6BCC90A158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B8A1D-ED3C-48A6-8275-B2D4827C8C66}">
      <dsp:nvSpPr>
        <dsp:cNvPr id="0" name=""/>
        <dsp:cNvSpPr/>
      </dsp:nvSpPr>
      <dsp:spPr>
        <a:xfrm>
          <a:off x="0" y="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1) </a:t>
          </a:r>
          <a:r>
            <a:rPr lang="en-US" sz="4000" b="0" i="0" kern="1200" dirty="0"/>
            <a:t>Data Exploration</a:t>
          </a:r>
          <a:endParaRPr lang="en-US" sz="4000" kern="1200" dirty="0"/>
        </a:p>
      </dsp:txBody>
      <dsp:txXfrm>
        <a:off x="26377" y="26377"/>
        <a:ext cx="6646626" cy="847812"/>
      </dsp:txXfrm>
    </dsp:sp>
    <dsp:sp modelId="{DDBBCA23-E9D9-4D87-87C9-458395752C30}">
      <dsp:nvSpPr>
        <dsp:cNvPr id="0" name=""/>
        <dsp:cNvSpPr/>
      </dsp:nvSpPr>
      <dsp:spPr>
        <a:xfrm>
          <a:off x="644414" y="106430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2) Analysis</a:t>
          </a:r>
          <a:endParaRPr lang="en-US" sz="4000" kern="1200" dirty="0"/>
        </a:p>
      </dsp:txBody>
      <dsp:txXfrm>
        <a:off x="670791" y="1090682"/>
        <a:ext cx="6411969" cy="847812"/>
      </dsp:txXfrm>
    </dsp:sp>
    <dsp:sp modelId="{9CE40410-7F46-4AE7-BBF5-28E33F88B71C}">
      <dsp:nvSpPr>
        <dsp:cNvPr id="0" name=""/>
        <dsp:cNvSpPr/>
      </dsp:nvSpPr>
      <dsp:spPr>
        <a:xfrm>
          <a:off x="1279211" y="2128610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/>
            <a:t>3) Data Visualization</a:t>
          </a:r>
          <a:endParaRPr lang="en-US" sz="4000" kern="1200"/>
        </a:p>
      </dsp:txBody>
      <dsp:txXfrm>
        <a:off x="1305588" y="2154987"/>
        <a:ext cx="6421587" cy="847812"/>
      </dsp:txXfrm>
    </dsp:sp>
    <dsp:sp modelId="{535FD46F-CF05-4230-8F23-A717AA42400C}">
      <dsp:nvSpPr>
        <dsp:cNvPr id="0" name=""/>
        <dsp:cNvSpPr/>
      </dsp:nvSpPr>
      <dsp:spPr>
        <a:xfrm>
          <a:off x="1923626" y="3192915"/>
          <a:ext cx="7694506" cy="900566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4) </a:t>
          </a:r>
          <a:r>
            <a:rPr lang="en-US" sz="4000" b="0" i="0" kern="1200"/>
            <a:t>Conclusion</a:t>
          </a:r>
          <a:endParaRPr lang="en-US" sz="4000" kern="1200"/>
        </a:p>
      </dsp:txBody>
      <dsp:txXfrm>
        <a:off x="1950003" y="3219292"/>
        <a:ext cx="6411969" cy="847812"/>
      </dsp:txXfrm>
    </dsp:sp>
    <dsp:sp modelId="{495F1DA9-2B87-4703-AE42-2F5706E89C58}">
      <dsp:nvSpPr>
        <dsp:cNvPr id="0" name=""/>
        <dsp:cNvSpPr/>
      </dsp:nvSpPr>
      <dsp:spPr>
        <a:xfrm>
          <a:off x="7109138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40846" y="689751"/>
        <a:ext cx="321951" cy="440489"/>
      </dsp:txXfrm>
    </dsp:sp>
    <dsp:sp modelId="{E8FD5482-F0A3-4982-87F4-B1D357BA14C3}">
      <dsp:nvSpPr>
        <dsp:cNvPr id="0" name=""/>
        <dsp:cNvSpPr/>
      </dsp:nvSpPr>
      <dsp:spPr>
        <a:xfrm>
          <a:off x="775355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5261" y="1754057"/>
        <a:ext cx="321951" cy="440489"/>
      </dsp:txXfrm>
    </dsp:sp>
    <dsp:sp modelId="{22942ABC-B2B0-4066-87C1-941E16C62B1C}">
      <dsp:nvSpPr>
        <dsp:cNvPr id="0" name=""/>
        <dsp:cNvSpPr/>
      </dsp:nvSpPr>
      <dsp:spPr>
        <a:xfrm>
          <a:off x="838835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520058" y="2818362"/>
        <a:ext cx="321951" cy="440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49:54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0,'472'0,"-449"0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9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1,'1'2,"0"-1,-1 1,1 0,0-1,0 1,0-1,0 1,1-1,-1 0,0 1,1-1,-1 0,0 0,1 0,0 0,-1 0,4 1,30 15,-15-12,1 0,32 2,14 4,-20-4,1-2,0-2,85-6,-26 0,390 3,-475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0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0,'1206'0,"-1191"1,0 1,0 0,19 6,20 2,-34-7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0,'9'0,"1"0,0 1,-1 0,1 0,-1 1,1 1,-1-1,0 1,0 1,0 0,12 6,-11-5,0 0,1-2,-1 1,1-1,0-1,0 0,23 1,85-5,-50-1,480 3,-526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4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0,'7'1,"0"0,0 0,-1 1,1 0,8 4,11 3,-16-7,23 7,0-2,1-1,44 2,-42-6,58 12,-41-5,7 2,-33-5,0-2,42 2,-5-5,108-4,-101-9,-52 7,1 2,27-2,-30 3,0 0,26-7,13-2,-35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7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0,'55'21,"50"2,-65-12,0-2,0-3,73 4,385-11,-475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2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28,'25'-1,"1"-2,32-7,-31 5,47-3,189 8,-241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4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29,'93'1,"103"-3,-125-10,-52 7,1 2,27-3,611 5,-321 3,-314-2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5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0,'421'0,"-401"1,0 1,34 8,-33-5,1-1,23 0,264-3,-147-2,-139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7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54,'525'0,"-505"-1,0-1,34-8,-32 5,-1 1,25 0,-28 3,11 1,1-2,0-1,31-7,-41 6,0 1,33-1,-31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7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1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22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4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0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2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8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5796-AC64-4AC1-8090-EF6DFFE99590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C9F3A513-1081-399E-9AC7-97EDE173B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943C5-0009-3DE9-60BF-2F5802D7C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CO2 Emission Trends</a:t>
            </a:r>
          </a:p>
        </p:txBody>
      </p:sp>
    </p:spTree>
    <p:extLst>
      <p:ext uri="{BB962C8B-B14F-4D97-AF65-F5344CB8AC3E}">
        <p14:creationId xmlns:p14="http://schemas.microsoft.com/office/powerpoint/2010/main" val="8757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651-4C99-2E7D-6E19-2878D94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9097"/>
            <a:ext cx="8596668" cy="660400"/>
          </a:xfrm>
        </p:spPr>
        <p:txBody>
          <a:bodyPr/>
          <a:lstStyle/>
          <a:p>
            <a:r>
              <a:rPr lang="en-US" dirty="0"/>
              <a:t>Prediction Model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3FEC7C-EF66-4C9E-4795-FFCA17E4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93509"/>
            <a:ext cx="6449330" cy="5492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14:cNvPr>
              <p14:cNvContentPartPr/>
              <p14:nvPr/>
            </p14:nvContentPartPr>
            <p14:xfrm>
              <a:off x="914304" y="2978755"/>
              <a:ext cx="1785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304" y="2870755"/>
                <a:ext cx="286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14:cNvPr>
              <p14:cNvContentPartPr/>
              <p14:nvPr/>
            </p14:nvContentPartPr>
            <p14:xfrm>
              <a:off x="2073504" y="3007195"/>
              <a:ext cx="489960" cy="9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64" y="2899195"/>
                <a:ext cx="59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14:cNvPr>
              <p14:cNvContentPartPr/>
              <p14:nvPr/>
            </p14:nvContentPartPr>
            <p14:xfrm>
              <a:off x="3704664" y="2997475"/>
              <a:ext cx="357480" cy="2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1024" y="2889475"/>
                <a:ext cx="4651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14:cNvPr>
              <p14:cNvContentPartPr/>
              <p14:nvPr/>
            </p14:nvContentPartPr>
            <p14:xfrm>
              <a:off x="5212704" y="2978755"/>
              <a:ext cx="423720" cy="38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9064" y="2870755"/>
                <a:ext cx="531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14:cNvPr>
              <p14:cNvContentPartPr/>
              <p14:nvPr/>
            </p14:nvContentPartPr>
            <p14:xfrm>
              <a:off x="6693024" y="2978755"/>
              <a:ext cx="329040" cy="29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39024" y="2870755"/>
                <a:ext cx="436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14:cNvPr>
              <p14:cNvContentPartPr/>
              <p14:nvPr/>
            </p14:nvContentPartPr>
            <p14:xfrm>
              <a:off x="923664" y="1413475"/>
              <a:ext cx="178560" cy="1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664" y="1305835"/>
                <a:ext cx="286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14:cNvPr>
              <p14:cNvContentPartPr/>
              <p14:nvPr/>
            </p14:nvContentPartPr>
            <p14:xfrm>
              <a:off x="2064504" y="1422475"/>
              <a:ext cx="527040" cy="11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0504" y="1314835"/>
                <a:ext cx="634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14:cNvPr>
              <p14:cNvContentPartPr/>
              <p14:nvPr/>
            </p14:nvContentPartPr>
            <p14:xfrm>
              <a:off x="3694944" y="1385755"/>
              <a:ext cx="395280" cy="10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1304" y="1277755"/>
                <a:ext cx="502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14:cNvPr>
              <p14:cNvContentPartPr/>
              <p14:nvPr/>
            </p14:nvContentPartPr>
            <p14:xfrm>
              <a:off x="5222064" y="1375675"/>
              <a:ext cx="357120" cy="19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68424" y="1267675"/>
                <a:ext cx="464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14:cNvPr>
              <p14:cNvContentPartPr/>
              <p14:nvPr/>
            </p14:nvContentPartPr>
            <p14:xfrm>
              <a:off x="6655224" y="1394755"/>
              <a:ext cx="404640" cy="30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1224" y="1287115"/>
                <a:ext cx="512280" cy="246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F6DFEB-6F71-4EBD-596D-9430BE382A12}"/>
              </a:ext>
            </a:extLst>
          </p:cNvPr>
          <p:cNvSpPr txBox="1"/>
          <p:nvPr/>
        </p:nvSpPr>
        <p:spPr>
          <a:xfrm>
            <a:off x="7200478" y="1159497"/>
            <a:ext cx="255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Emission in 2021 per our dataset : 37,123.85 million MtCO2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A85E5-DC18-B674-6AD1-E2BCA3390D03}"/>
              </a:ext>
            </a:extLst>
          </p:cNvPr>
          <p:cNvSpPr txBox="1"/>
          <p:nvPr/>
        </p:nvSpPr>
        <p:spPr>
          <a:xfrm>
            <a:off x="7248412" y="2877474"/>
            <a:ext cx="2458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2000-2021 and 1980-2021 quite close in terms of predictions, signs of a constant growth rate for the last 40 years.</a:t>
            </a:r>
          </a:p>
        </p:txBody>
      </p:sp>
    </p:spTree>
    <p:extLst>
      <p:ext uri="{BB962C8B-B14F-4D97-AF65-F5344CB8AC3E}">
        <p14:creationId xmlns:p14="http://schemas.microsoft.com/office/powerpoint/2010/main" val="856662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98-0EAD-E704-F285-7762EF9C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36203" cy="788894"/>
          </a:xfrm>
        </p:spPr>
        <p:txBody>
          <a:bodyPr>
            <a:normAutofit/>
          </a:bodyPr>
          <a:lstStyle/>
          <a:p>
            <a:r>
              <a:rPr lang="en-US" sz="3200" dirty="0"/>
              <a:t>Model Comparison (Removing Exponential Outlier)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394B2B-2D32-9092-E638-4F315165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2240117"/>
            <a:ext cx="6282313" cy="297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C44FC-D7D3-A455-8524-930ADBAACCE5}"/>
              </a:ext>
            </a:extLst>
          </p:cNvPr>
          <p:cNvSpPr txBox="1"/>
          <p:nvPr/>
        </p:nvSpPr>
        <p:spPr>
          <a:xfrm flipH="1">
            <a:off x="542863" y="1465015"/>
            <a:ext cx="4988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Since 1900 the emission growth rate has drastically increased</a:t>
            </a:r>
            <a:r>
              <a:rPr lang="en-US" dirty="0">
                <a:latin typeface="-apple-system"/>
              </a:rPr>
              <a:t>.</a:t>
            </a:r>
            <a:r>
              <a:rPr lang="en-US" b="0" i="0" dirty="0">
                <a:effectLst/>
                <a:latin typeface="-apple-system"/>
              </a:rPr>
              <a:t> The predicted emission shifted upward over the years. </a:t>
            </a:r>
          </a:p>
          <a:p>
            <a:pPr marL="342900" indent="-342900" algn="l">
              <a:buAutoNum type="arabicParenR"/>
            </a:pPr>
            <a:endParaRPr lang="en-US" b="0" i="0" dirty="0">
              <a:effectLst/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The graphs shows that the emission level does seems to want to plateau in term of growth rate.</a:t>
            </a:r>
          </a:p>
          <a:p>
            <a:pPr marL="342900" indent="-342900" algn="l">
              <a:buAutoNum type="arabicParenR"/>
            </a:pPr>
            <a:endParaRPr lang="en-US" dirty="0"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All graphs shows that the CO2 level will keep increasing with the current global emission rate. This is true for all 3 predictions. 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en-US" b="0" i="0" dirty="0">
                <a:solidFill>
                  <a:schemeClr val="accent5"/>
                </a:solidFill>
                <a:effectLst/>
                <a:latin typeface="-apple-system"/>
              </a:rPr>
              <a:t>Hence, we will not meet the Paris Accord Goal of around ~16000 MtCO2 by 2030 (assuming same trend).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7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DC73-9F65-B38A-8821-06C5358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AF9E-5190-ED31-62CE-0EDB78CC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provides detailed emissions level by country for over 200 years. This can give us an insight into how each country's emission level changes over the course of history.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grouping countries together, we can identify large emitting countries quickly and target them to reduce emissions the most. For this task, we utilized unsupervised learning techniques, specifically K-means clustering. We focused on 1970, 2000,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D375-AD7A-331F-8D41-238CF9B7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1970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1F7B1-DE50-8DBD-94B5-978E708E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975069" cy="47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CF4A-4878-9152-89B0-DDA204F0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604B-1A59-EA03-D101-1AE115AE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6981"/>
            <a:ext cx="6017264" cy="45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4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478-50C2-4D1C-9D41-51BDBA2D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A4285-D9D0-8925-E554-F24B33E7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5735211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6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A6D9-3E3B-6133-389D-7B9C0FFB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713"/>
          </a:xfrm>
        </p:spPr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50C7-9ECC-B846-3110-B902D3B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313"/>
            <a:ext cx="8596668" cy="969110"/>
          </a:xfrm>
        </p:spPr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networks can learn from large sets of input data, regardless of data complexity. We wanted to explore deep neural networks to see if it's a good use case for our dataset as well.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99B6-3E22-8708-7527-D3C8E75E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89352"/>
            <a:ext cx="6262525" cy="424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06E0C-8C88-2E13-4A21-8B6A2E278D5C}"/>
              </a:ext>
            </a:extLst>
          </p:cNvPr>
          <p:cNvSpPr txBox="1"/>
          <p:nvPr/>
        </p:nvSpPr>
        <p:spPr>
          <a:xfrm>
            <a:off x="6795247" y="3589248"/>
            <a:ext cx="2664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Not a good fit because it does not work on continuous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9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D9E6-5390-27ED-B8BD-2687A58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BB7E-1C46-71A6-89DD-99F91474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C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ountry emission by year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Country emission by trend (1750-2021)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Global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7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B698-B3CB-7A56-39C8-377F483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DFB7-6915-D818-2D37-BC5244CD7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6518"/>
            <a:ext cx="8843184" cy="5064964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Paris climate accord goal of CO2 emission by 2030 will not be reached (40% CO2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emission reduction rate compared to the 1990's level).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Almost triple the target rate set for 2030 (~16000 MtCO2) based on current assumptions.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China (30.9%), USA (13.5%), India (7.3%) are the world biggest polluters.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These 3 countries emitted more than 51.7% (19189 MtCO2) of all global CO2 in 2021. 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Trend of how emitting countries change throughout history.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Largest emitter in 1970 were the USA, as well as in 2000, and eventually they were surpassed by China in 2021, with India close behind.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A5B-DEE1-7533-753B-C8858D5C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18565"/>
            <a:ext cx="8596668" cy="1320800"/>
          </a:xfrm>
        </p:spPr>
        <p:txBody>
          <a:bodyPr/>
          <a:lstStyle/>
          <a:p>
            <a:r>
              <a:rPr lang="en-US" sz="3600" b="0" i="0" dirty="0"/>
              <a:t>Goals</a:t>
            </a:r>
            <a:br>
              <a:rPr lang="en-US" sz="3600" b="0" i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03A9-F7B6-B8B9-1B7B-10F13538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24292F"/>
                </a:solidFill>
                <a:latin typeface="-apple-system"/>
              </a:rPr>
              <a:t>Goals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Paris Accord states that the goal for CO2 emissions should be at least a 40% reduction by 2030 compared to 1990 CO2 levels (approx. 22 millions MtCO2). Goal is to analyze to see if this is achievable.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Statistical Analysis to find the countries that contributed the most to global CO2 emissions.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01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B59-5BEF-C988-0C9C-F00B37EC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487DDA-8557-13E6-D7DB-D626709457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69536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45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CF6B-3C41-32A6-CA29-55CD5033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4"/>
          </a:xfrm>
        </p:spPr>
        <p:txBody>
          <a:bodyPr>
            <a:normAutofit/>
          </a:bodyPr>
          <a:lstStyle/>
          <a:p>
            <a:r>
              <a:rPr lang="en-US" b="0" i="0" dirty="0"/>
              <a:t>Data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B7C79-2285-FEF2-5F07-A4512D21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5"/>
            <a:ext cx="8596668" cy="1129080"/>
          </a:xfrm>
        </p:spPr>
        <p:txBody>
          <a:bodyPr/>
          <a:lstStyle/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Kaggle 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ataset provided by CICERO Center for International Climate Research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CO2 Emissions (MtCO2) from coal, oil, gas, cement, flaring, and other sources, as well as emissions per capita, are all included in this dataset. More than 60000 rows of data.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50AD4-C079-D421-0C7C-5313340A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98377"/>
            <a:ext cx="7012061" cy="3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68E1-9E5A-32B1-FCF8-BEDEB35A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Cleaning</a:t>
            </a:r>
            <a:b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08F3-2A8A-2A8E-C854-DF19873B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provided was cleaned and it was ready to be used for analysis. However, some cleaning was still done to properly used the data suc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h as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“global” were removed to analyze the global trend of CO2 and to come out with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2021 year was shown to analyze the 2021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2000 year was shown to analyze the 2020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1980 year was shown to analyze the 1980 biggest polluters.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3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806-AA4E-1115-37DE-A922D24B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77E4-3BD6-ADA3-F5C0-C990D8A6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Linear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Unsupervised Machine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1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CBB7-80E0-8F7B-4309-2FB85E18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E1B4-23F9-5F22-3E87-DC12AF0B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Regressions were made for 4 different timeframes</a:t>
            </a:r>
          </a:p>
          <a:p>
            <a:pPr>
              <a:buFont typeface="+mj-lt"/>
              <a:buAutoNum type="arabicPeriod"/>
            </a:pPr>
            <a:r>
              <a:rPr lang="en-US" dirty="0"/>
              <a:t>1750-2021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2000-2021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1980-2021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FF8-61F0-3825-6B26-7E8AA1A1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671298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2CCFE3-2CB0-7B65-BE9D-FE1E016C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933017" y="1280898"/>
            <a:ext cx="3898536" cy="2731772"/>
          </a:xfrm>
          <a:prstGeom prst="rect">
            <a:avLst/>
          </a:prstGeom>
        </p:spPr>
      </p:pic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34B6917-353F-C0CA-7A88-67C748C0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 r="11263" b="-4"/>
          <a:stretch/>
        </p:blipFill>
        <p:spPr>
          <a:xfrm>
            <a:off x="4997681" y="4010381"/>
            <a:ext cx="3833872" cy="272948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90FDC0D-4E1F-3134-3BAA-6AE92E1C7E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593911" y="4010381"/>
            <a:ext cx="3896658" cy="272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DE1415-F165-D26D-A5BB-61AE8CE41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8" y="1348264"/>
            <a:ext cx="4678960" cy="2662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9EC1F0-6F40-DDD3-9D12-67C8B96C4F62}"/>
              </a:ext>
            </a:extLst>
          </p:cNvPr>
          <p:cNvSpPr txBox="1"/>
          <p:nvPr/>
        </p:nvSpPr>
        <p:spPr>
          <a:xfrm>
            <a:off x="677334" y="2326166"/>
            <a:ext cx="1476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Exponential Regression Needed</a:t>
            </a:r>
          </a:p>
        </p:txBody>
      </p:sp>
    </p:spTree>
    <p:extLst>
      <p:ext uri="{BB962C8B-B14F-4D97-AF65-F5344CB8AC3E}">
        <p14:creationId xmlns:p14="http://schemas.microsoft.com/office/powerpoint/2010/main" val="186346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99EE-63D3-DE6F-92BF-353E150C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057F0E8-5221-380A-6FBC-72101BBB0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11448" b="-4"/>
          <a:stretch/>
        </p:blipFill>
        <p:spPr>
          <a:xfrm>
            <a:off x="4833922" y="4141041"/>
            <a:ext cx="3795738" cy="271695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0C3E47-BDD2-6F8D-EA33-414240BD3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773135" y="1444403"/>
            <a:ext cx="3856525" cy="2702335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2BC5457-CFE3-27C4-4879-E606B71BC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r="15230" b="-5"/>
          <a:stretch/>
        </p:blipFill>
        <p:spPr>
          <a:xfrm>
            <a:off x="907902" y="1444403"/>
            <a:ext cx="3795738" cy="270233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7EA21C1-4F69-B18D-46F2-732311B760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838406" y="4143546"/>
            <a:ext cx="3865233" cy="2703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FB1D2-95A9-1AF4-DFCC-B6041629C86A}"/>
              </a:ext>
            </a:extLst>
          </p:cNvPr>
          <p:cNvSpPr txBox="1"/>
          <p:nvPr/>
        </p:nvSpPr>
        <p:spPr>
          <a:xfrm>
            <a:off x="3821793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C0097-642B-11D9-8D83-2ABED35EEB62}"/>
              </a:ext>
            </a:extLst>
          </p:cNvPr>
          <p:cNvSpPr txBox="1"/>
          <p:nvPr/>
        </p:nvSpPr>
        <p:spPr>
          <a:xfrm>
            <a:off x="3794899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4B660-04C7-669A-8F51-EE324E1D04B3}"/>
              </a:ext>
            </a:extLst>
          </p:cNvPr>
          <p:cNvSpPr txBox="1"/>
          <p:nvPr/>
        </p:nvSpPr>
        <p:spPr>
          <a:xfrm>
            <a:off x="7481856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14D47-4E3C-581F-3D5A-F9C06D45CA28}"/>
              </a:ext>
            </a:extLst>
          </p:cNvPr>
          <p:cNvSpPr txBox="1"/>
          <p:nvPr/>
        </p:nvSpPr>
        <p:spPr>
          <a:xfrm>
            <a:off x="7481856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R2=0.907</a:t>
            </a:r>
          </a:p>
        </p:txBody>
      </p:sp>
    </p:spTree>
    <p:extLst>
      <p:ext uri="{BB962C8B-B14F-4D97-AF65-F5344CB8AC3E}">
        <p14:creationId xmlns:p14="http://schemas.microsoft.com/office/powerpoint/2010/main" val="3770599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ppt/theme/themeOverride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670</Words>
  <Application>Microsoft Office PowerPoint</Application>
  <PresentationFormat>Widescreen</PresentationFormat>
  <Paragraphs>65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Slack-Lato</vt:lpstr>
      <vt:lpstr>Arial</vt:lpstr>
      <vt:lpstr>Trebuchet MS</vt:lpstr>
      <vt:lpstr>Wingdings 3</vt:lpstr>
      <vt:lpstr>Facet</vt:lpstr>
      <vt:lpstr>CO2 Emission Trends</vt:lpstr>
      <vt:lpstr>Goals </vt:lpstr>
      <vt:lpstr>Structure</vt:lpstr>
      <vt:lpstr>Data Exploration</vt:lpstr>
      <vt:lpstr>Data Cleaning </vt:lpstr>
      <vt:lpstr>Analysis</vt:lpstr>
      <vt:lpstr>Linear Regression</vt:lpstr>
      <vt:lpstr>Timeframes Comparison</vt:lpstr>
      <vt:lpstr>Timeframes Comparison</vt:lpstr>
      <vt:lpstr>Prediction Model Results</vt:lpstr>
      <vt:lpstr>Model Comparison (Removing Exponential Outlier)</vt:lpstr>
      <vt:lpstr>Unsupervised Machine Learning </vt:lpstr>
      <vt:lpstr>Unsupervised ML 1970</vt:lpstr>
      <vt:lpstr>Unsupervised ML 2000</vt:lpstr>
      <vt:lpstr>Unsupervised ML 2021</vt:lpstr>
      <vt:lpstr>Deep Neural Network</vt:lpstr>
      <vt:lpstr>Data 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 Trends</dc:title>
  <dc:creator>Lesly Boulos</dc:creator>
  <cp:lastModifiedBy>Lesly Boulos</cp:lastModifiedBy>
  <cp:revision>17</cp:revision>
  <dcterms:created xsi:type="dcterms:W3CDTF">2023-02-06T00:17:41Z</dcterms:created>
  <dcterms:modified xsi:type="dcterms:W3CDTF">2023-02-07T05:02:17Z</dcterms:modified>
</cp:coreProperties>
</file>